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8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98928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9" name="Google Shape;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096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15" name="Google Shape;1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50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160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6684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39" name="Google Shape;13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783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47" name="Google Shape;1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6650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55" name="Google Shape;1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237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71" name="Google Shape;1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455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86" name="Google Shape;18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865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ec204dc6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99" name="Google Shape;199;g4ec204dc6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4612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11" name="Google Shape;2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937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6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610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31" name="Google Shape;23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8603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584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51" name="Google Shape;2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378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0" name="Google Shape;26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6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9" name="Google Shape;2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4510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77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f30f4bda1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85" name="Google Shape;285;g4f30f4bda1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713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04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86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079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06" name="Google Shape;30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82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622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28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26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a:p>
        </p:txBody>
      </p:sp>
      <p:sp>
        <p:nvSpPr>
          <p:cNvPr id="337" name="Google Shape;33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5848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44" name="Google Shape;34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1290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68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069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945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79" name="Google Shape;37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408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54" name="Google Shape;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850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61" name="Google Shape;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52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73" name="Google Shape;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58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85" name="Google Shape;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9532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91" name="Google Shape;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8575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7669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206156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CIÓN2">
    <p:spTree>
      <p:nvGrpSpPr>
        <p:cNvPr id="1" name=""/>
        <p:cNvGrpSpPr/>
        <p:nvPr/>
      </p:nvGrpSpPr>
      <p:grpSpPr>
        <a:xfrm>
          <a:off x="0" y="0"/>
          <a:ext cx="0" cy="0"/>
          <a:chOff x="0" y="0"/>
          <a:chExt cx="0" cy="0"/>
        </a:xfrm>
      </p:grpSpPr>
      <p:pic>
        <p:nvPicPr>
          <p:cNvPr id="2" name="Imagen 1" descr="Sin títul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smtClean="0">
              <a:solidFill>
                <a:srgbClr val="92D050"/>
              </a:solidFill>
            </a:endParaRPr>
          </a:p>
        </p:txBody>
      </p:sp>
    </p:spTree>
    <p:extLst>
      <p:ext uri="{BB962C8B-B14F-4D97-AF65-F5344CB8AC3E}">
        <p14:creationId xmlns:p14="http://schemas.microsoft.com/office/powerpoint/2010/main" val="6079442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28837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268596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INAL">
    <p:spTree>
      <p:nvGrpSpPr>
        <p:cNvPr id="1" name=""/>
        <p:cNvGrpSpPr/>
        <p:nvPr/>
      </p:nvGrpSpPr>
      <p:grpSpPr>
        <a:xfrm>
          <a:off x="0" y="0"/>
          <a:ext cx="0" cy="0"/>
          <a:chOff x="0" y="0"/>
          <a:chExt cx="0" cy="0"/>
        </a:xfrm>
      </p:grpSpPr>
      <p:pic>
        <p:nvPicPr>
          <p:cNvPr id="2" name="Imagen 1" descr="Sin título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820196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TADA ESTILO 1">
  <p:cSld name="1_PORTADA ESTILO 1">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726638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ÍTULO ESTILO 1">
  <p:cSld name="1_CAPÍTULO ESTILO 1">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642680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CIÓN1">
  <p:cSld name="1_SECCIÓN1">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485566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SQUEMA GRAL 2">
  <p:cSld name="1_ESQUEMA GRAL 2">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2413540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ÍTULO ESTILO 3">
  <p:cSld name="1_CAPÍTULO ESTILO 3">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688898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SQUEMA GRAL 2B">
  <p:cSld name="1_ESQUEMA GRAL 2B">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83708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398533394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CIÓN ESTILO 3">
  <p:cSld name="1_SECCIÓN ESTILO 3">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3915509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p:cSld name="1_FINAL">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251226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6906688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411978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CIÓN1">
    <p:spTree>
      <p:nvGrpSpPr>
        <p:cNvPr id="1" name=""/>
        <p:cNvGrpSpPr/>
        <p:nvPr/>
      </p:nvGrpSpPr>
      <p:grpSpPr>
        <a:xfrm>
          <a:off x="0" y="0"/>
          <a:ext cx="0" cy="0"/>
          <a:chOff x="0" y="0"/>
          <a:chExt cx="0" cy="0"/>
        </a:xfrm>
      </p:grpSpPr>
      <p:pic>
        <p:nvPicPr>
          <p:cNvPr id="2" name="Imagen 1" descr="Sin título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4255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49951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84013928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52465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25901087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smtClean="0">
                <a:solidFill>
                  <a:schemeClr val="tx1">
                    <a:lumMod val="50000"/>
                    <a:lumOff val="50000"/>
                  </a:schemeClr>
                </a:solidFill>
              </a:rPr>
              <a:t>GC-F-004 V.01</a:t>
            </a:r>
          </a:p>
        </p:txBody>
      </p:sp>
    </p:spTree>
    <p:extLst>
      <p:ext uri="{BB962C8B-B14F-4D97-AF65-F5344CB8AC3E}">
        <p14:creationId xmlns:p14="http://schemas.microsoft.com/office/powerpoint/2010/main" val="30073428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hyperlink" Target="Mapa%20de%20procesos.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hyperlink" Target="inventario.xls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hyperlink" Target="Requerimientos%20Funcionales.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CASO%20DE%20USO%20EXTENDIDO.pdf"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hyperlink" Target="Casos%20de%20Uso.pn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hyperlink" Target="diagrama%20de%20estado.png"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hyperlink" Target="Diagramas%20de%20Secuencia.pdf"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hyperlink" Target="modelo%20entidad%20relacion.png"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hyperlink" Target="DIAGRAMA%20DE%20DESPLIEGUE.jpg"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hyperlink" Target="DIAGRAMA%20DE%20CLASES.png"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INTERFAZ%20GRAFICA/Modulos/menu2.html"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hyperlink" Target="INTERFAZ%20GRAFICA/Modulos/login.html" TargetMode="Externa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hyperlink" Target="ModeloRelacional.png"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10"/>
          <p:cNvSpPr txBox="1"/>
          <p:nvPr/>
        </p:nvSpPr>
        <p:spPr>
          <a:xfrm>
            <a:off x="1370051" y="2316142"/>
            <a:ext cx="44325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800"/>
              <a:buFont typeface="Calibri"/>
              <a:buNone/>
            </a:pPr>
            <a:endParaRPr sz="2800" b="1" i="0" u="none" strike="noStrike" cap="none" dirty="0">
              <a:solidFill>
                <a:schemeClr val="lt1"/>
              </a:solidFill>
              <a:latin typeface="Calibri"/>
              <a:ea typeface="Calibri"/>
              <a:cs typeface="Calibri"/>
              <a:sym typeface="Calibri"/>
            </a:endParaRPr>
          </a:p>
        </p:txBody>
      </p:sp>
      <p:sp>
        <p:nvSpPr>
          <p:cNvPr id="32" name="Google Shape;32;p10"/>
          <p:cNvSpPr txBox="1"/>
          <p:nvPr/>
        </p:nvSpPr>
        <p:spPr>
          <a:xfrm>
            <a:off x="1421570" y="2373545"/>
            <a:ext cx="370789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Angie Bibiana López Rivera</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Diana Marcela Díaz </a:t>
            </a:r>
            <a:r>
              <a:rPr lang="es-ES" sz="1800" b="1" i="0" u="none" strike="noStrike" cap="none" dirty="0" err="1">
                <a:solidFill>
                  <a:srgbClr val="ACC42D"/>
                </a:solidFill>
                <a:latin typeface="Calibri"/>
                <a:ea typeface="Calibri"/>
                <a:cs typeface="Calibri"/>
                <a:sym typeface="Calibri"/>
              </a:rPr>
              <a:t>Díaz</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Juan Camilo </a:t>
            </a:r>
            <a:r>
              <a:rPr lang="es-ES" sz="1800" b="1" i="0" u="none" strike="noStrike" cap="none" dirty="0" err="1">
                <a:solidFill>
                  <a:srgbClr val="ACC42D"/>
                </a:solidFill>
                <a:latin typeface="Calibri"/>
                <a:ea typeface="Calibri"/>
                <a:cs typeface="Calibri"/>
                <a:sym typeface="Calibri"/>
              </a:rPr>
              <a:t>Rairán</a:t>
            </a:r>
            <a:r>
              <a:rPr lang="es-ES" sz="1800" b="1" i="0" u="none" strike="noStrike" cap="none" dirty="0">
                <a:solidFill>
                  <a:srgbClr val="ACC42D"/>
                </a:solidFill>
                <a:latin typeface="Calibri"/>
                <a:ea typeface="Calibri"/>
                <a:cs typeface="Calibri"/>
                <a:sym typeface="Calibri"/>
              </a:rPr>
              <a:t> Rodríguez</a:t>
            </a:r>
            <a:endParaRPr sz="1800" b="1" i="0" u="none" strike="noStrike" cap="none"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err="1">
                <a:solidFill>
                  <a:srgbClr val="ACC42D"/>
                </a:solidFill>
                <a:latin typeface="Calibri"/>
                <a:ea typeface="Calibri"/>
                <a:cs typeface="Calibri"/>
                <a:sym typeface="Calibri"/>
              </a:rPr>
              <a:t>Einer</a:t>
            </a:r>
            <a:r>
              <a:rPr lang="es-ES" sz="1800" b="1" dirty="0">
                <a:solidFill>
                  <a:srgbClr val="ACC42D"/>
                </a:solidFill>
                <a:latin typeface="Calibri"/>
                <a:ea typeface="Calibri"/>
                <a:cs typeface="Calibri"/>
                <a:sym typeface="Calibri"/>
              </a:rPr>
              <a:t> </a:t>
            </a:r>
            <a:r>
              <a:rPr lang="es-ES" sz="1800" b="1" dirty="0" err="1">
                <a:solidFill>
                  <a:srgbClr val="ACC42D"/>
                </a:solidFill>
                <a:latin typeface="Calibri"/>
                <a:ea typeface="Calibri"/>
                <a:cs typeface="Calibri"/>
                <a:sym typeface="Calibri"/>
              </a:rPr>
              <a:t>Obeimar</a:t>
            </a:r>
            <a:r>
              <a:rPr lang="es-ES" sz="1800" b="1" dirty="0">
                <a:solidFill>
                  <a:srgbClr val="ACC42D"/>
                </a:solidFill>
                <a:latin typeface="Calibri"/>
                <a:ea typeface="Calibri"/>
                <a:cs typeface="Calibri"/>
                <a:sym typeface="Calibri"/>
              </a:rPr>
              <a:t> Méndez Palomino</a:t>
            </a:r>
            <a:endParaRPr sz="1800" b="1"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smtClean="0">
                <a:solidFill>
                  <a:srgbClr val="ACC42D"/>
                </a:solidFill>
                <a:latin typeface="Calibri"/>
                <a:ea typeface="Calibri"/>
                <a:cs typeface="Calibri"/>
                <a:sym typeface="Calibri"/>
              </a:rPr>
              <a:t>Christian </a:t>
            </a:r>
            <a:r>
              <a:rPr lang="es-ES" sz="1800" b="1" dirty="0">
                <a:solidFill>
                  <a:srgbClr val="ACC42D"/>
                </a:solidFill>
                <a:latin typeface="Calibri"/>
                <a:ea typeface="Calibri"/>
                <a:cs typeface="Calibri"/>
                <a:sym typeface="Calibri"/>
              </a:rPr>
              <a:t>Andres Rico Daza</a:t>
            </a:r>
            <a:endParaRPr sz="1800" b="1" dirty="0">
              <a:solidFill>
                <a:srgbClr val="ACC42D"/>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5144"/>
            <a:ext cx="6551030" cy="1029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p:nvPr/>
        </p:nvSpPr>
        <p:spPr>
          <a:xfrm>
            <a:off x="1641071" y="1756114"/>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Componente</a:t>
            </a:r>
            <a:endParaRPr/>
          </a:p>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Técnico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p:nvPr/>
        </p:nvSpPr>
        <p:spPr>
          <a:xfrm>
            <a:off x="533478" y="2012401"/>
            <a:ext cx="2789280" cy="1200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Técnica de levantamiento de información.</a:t>
            </a:r>
            <a:endParaRPr/>
          </a:p>
        </p:txBody>
      </p:sp>
      <p:pic>
        <p:nvPicPr>
          <p:cNvPr id="123" name="Google Shape;123;p20"/>
          <p:cNvPicPr preferRelativeResize="0"/>
          <p:nvPr/>
        </p:nvPicPr>
        <p:blipFill rotWithShape="1">
          <a:blip r:embed="rId3">
            <a:alphaModFix/>
          </a:blip>
          <a:srcRect/>
          <a:stretch/>
        </p:blipFill>
        <p:spPr>
          <a:xfrm>
            <a:off x="613148" y="1769688"/>
            <a:ext cx="990600" cy="50800"/>
          </a:xfrm>
          <a:prstGeom prst="rect">
            <a:avLst/>
          </a:prstGeom>
          <a:noFill/>
          <a:ln>
            <a:noFill/>
          </a:ln>
        </p:spPr>
      </p:pic>
      <p:sp>
        <p:nvSpPr>
          <p:cNvPr id="124" name="Google Shape;124;p20"/>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25" name="Google Shape;125;p20"/>
          <p:cNvSpPr txBox="1"/>
          <p:nvPr/>
        </p:nvSpPr>
        <p:spPr>
          <a:xfrm>
            <a:off x="4409348" y="1901135"/>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Encuesta</a:t>
            </a:r>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Observación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31" name="Google Shape;131;p2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32" name="Google Shape;132;p2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33" name="Google Shape;133;p21"/>
          <p:cNvSpPr txBox="1"/>
          <p:nvPr/>
        </p:nvSpPr>
        <p:spPr>
          <a:xfrm>
            <a:off x="703727" y="1808379"/>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34" name="Google Shape;134;p2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35" name="Google Shape;135;p21"/>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1600"/>
              <a:buFont typeface="Calibri"/>
              <a:buNone/>
            </a:pPr>
            <a:r>
              <a:rPr lang="es-ES" sz="1600" b="0" i="0" u="none" strike="noStrike" cap="none">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a:p>
        </p:txBody>
      </p:sp>
      <p:pic>
        <p:nvPicPr>
          <p:cNvPr id="136" name="Google Shape;136;p21"/>
          <p:cNvPicPr preferRelativeResize="0"/>
          <p:nvPr/>
        </p:nvPicPr>
        <p:blipFill rotWithShape="1">
          <a:blip r:embed="rId4">
            <a:alphaModFix/>
          </a:blip>
          <a:srcRect/>
          <a:stretch/>
        </p:blipFill>
        <p:spPr>
          <a:xfrm>
            <a:off x="5481062" y="1996293"/>
            <a:ext cx="3163207" cy="22283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#1</a:t>
            </a:r>
            <a:endParaRPr sz="2400" b="1" i="0" u="none" strike="noStrike" cap="none">
              <a:solidFill>
                <a:schemeClr val="lt1"/>
              </a:solidFill>
              <a:latin typeface="Calibri"/>
              <a:ea typeface="Calibri"/>
              <a:cs typeface="Calibri"/>
              <a:sym typeface="Calibri"/>
            </a:endParaRPr>
          </a:p>
        </p:txBody>
      </p:sp>
      <p:sp>
        <p:nvSpPr>
          <p:cNvPr id="142" name="Google Shape;142;p22"/>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43" name="Google Shape;143;p22"/>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44" name="Google Shape;144;p22"/>
          <p:cNvPicPr preferRelativeResize="0"/>
          <p:nvPr/>
        </p:nvPicPr>
        <p:blipFill rotWithShape="1">
          <a:blip r:embed="rId3">
            <a:alphaModFix/>
          </a:blip>
          <a:srcRect/>
          <a:stretch/>
        </p:blipFill>
        <p:spPr>
          <a:xfrm>
            <a:off x="4152790" y="0"/>
            <a:ext cx="451756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#2</a:t>
            </a:r>
            <a:endParaRPr sz="2400" b="1" i="0" u="none" strike="noStrike" cap="none">
              <a:solidFill>
                <a:schemeClr val="lt1"/>
              </a:solidFill>
              <a:latin typeface="Calibri"/>
              <a:ea typeface="Calibri"/>
              <a:cs typeface="Calibri"/>
              <a:sym typeface="Calibri"/>
            </a:endParaRPr>
          </a:p>
        </p:txBody>
      </p:sp>
      <p:sp>
        <p:nvSpPr>
          <p:cNvPr id="150" name="Google Shape;150;p23"/>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51" name="Google Shape;151;p23"/>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52" name="Google Shape;152;p23"/>
          <p:cNvPicPr preferRelativeResize="0"/>
          <p:nvPr/>
        </p:nvPicPr>
        <p:blipFill rotWithShape="1">
          <a:blip r:embed="rId3">
            <a:alphaModFix/>
          </a:blip>
          <a:srcRect/>
          <a:stretch/>
        </p:blipFill>
        <p:spPr>
          <a:xfrm>
            <a:off x="4065637" y="0"/>
            <a:ext cx="441394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58" name="Google Shape;158;p2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59" name="Google Shape;159;p2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60" name="Google Shape;160;p24"/>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61" name="Google Shape;161;p24"/>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62" name="Google Shape;162;p24"/>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63" name="Google Shape;163;p24"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4"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 name="Google Shape;165;p24"/>
          <p:cNvPicPr preferRelativeResize="0"/>
          <p:nvPr/>
        </p:nvPicPr>
        <p:blipFill rotWithShape="1">
          <a:blip r:embed="rId4">
            <a:alphaModFix/>
          </a:blip>
          <a:srcRect/>
          <a:stretch/>
        </p:blipFill>
        <p:spPr>
          <a:xfrm>
            <a:off x="579634" y="1284587"/>
            <a:ext cx="3562920" cy="1895003"/>
          </a:xfrm>
          <a:prstGeom prst="rect">
            <a:avLst/>
          </a:prstGeom>
          <a:noFill/>
          <a:ln>
            <a:noFill/>
          </a:ln>
        </p:spPr>
      </p:pic>
      <p:pic>
        <p:nvPicPr>
          <p:cNvPr id="166" name="Google Shape;166;p24"/>
          <p:cNvPicPr preferRelativeResize="0"/>
          <p:nvPr/>
        </p:nvPicPr>
        <p:blipFill rotWithShape="1">
          <a:blip r:embed="rId5">
            <a:alphaModFix/>
          </a:blip>
          <a:srcRect/>
          <a:stretch/>
        </p:blipFill>
        <p:spPr>
          <a:xfrm>
            <a:off x="4558752" y="1299664"/>
            <a:ext cx="3519375" cy="1864848"/>
          </a:xfrm>
          <a:prstGeom prst="rect">
            <a:avLst/>
          </a:prstGeom>
          <a:noFill/>
          <a:ln>
            <a:noFill/>
          </a:ln>
        </p:spPr>
      </p:pic>
      <p:pic>
        <p:nvPicPr>
          <p:cNvPr id="167" name="Google Shape;167;p24"/>
          <p:cNvPicPr preferRelativeResize="0"/>
          <p:nvPr/>
        </p:nvPicPr>
        <p:blipFill rotWithShape="1">
          <a:blip r:embed="rId6">
            <a:alphaModFix/>
          </a:blip>
          <a:srcRect/>
          <a:stretch/>
        </p:blipFill>
        <p:spPr>
          <a:xfrm>
            <a:off x="580177" y="3114007"/>
            <a:ext cx="3562377" cy="1914806"/>
          </a:xfrm>
          <a:prstGeom prst="rect">
            <a:avLst/>
          </a:prstGeom>
          <a:noFill/>
          <a:ln>
            <a:noFill/>
          </a:ln>
        </p:spPr>
      </p:pic>
      <p:pic>
        <p:nvPicPr>
          <p:cNvPr id="168" name="Google Shape;168;p24"/>
          <p:cNvPicPr preferRelativeResize="0"/>
          <p:nvPr/>
        </p:nvPicPr>
        <p:blipFill rotWithShape="1">
          <a:blip r:embed="rId7">
            <a:alphaModFix/>
          </a:blip>
          <a:srcRect/>
          <a:stretch/>
        </p:blipFill>
        <p:spPr>
          <a:xfrm>
            <a:off x="4569942" y="3097703"/>
            <a:ext cx="3508185" cy="19311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74" name="Google Shape;174;p2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75" name="Google Shape;175;p25"/>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76" name="Google Shape;176;p25"/>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77" name="Google Shape;177;p25"/>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78" name="Google Shape;178;p25"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5"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 name="Google Shape;180;p25"/>
          <p:cNvPicPr preferRelativeResize="0"/>
          <p:nvPr/>
        </p:nvPicPr>
        <p:blipFill rotWithShape="1">
          <a:blip r:embed="rId4">
            <a:alphaModFix/>
          </a:blip>
          <a:srcRect/>
          <a:stretch/>
        </p:blipFill>
        <p:spPr>
          <a:xfrm>
            <a:off x="573462" y="1299664"/>
            <a:ext cx="3569091" cy="1819130"/>
          </a:xfrm>
          <a:prstGeom prst="rect">
            <a:avLst/>
          </a:prstGeom>
          <a:noFill/>
          <a:ln>
            <a:noFill/>
          </a:ln>
        </p:spPr>
      </p:pic>
      <p:pic>
        <p:nvPicPr>
          <p:cNvPr id="181" name="Google Shape;181;p25"/>
          <p:cNvPicPr preferRelativeResize="0"/>
          <p:nvPr/>
        </p:nvPicPr>
        <p:blipFill rotWithShape="1">
          <a:blip r:embed="rId5">
            <a:alphaModFix/>
          </a:blip>
          <a:srcRect/>
          <a:stretch/>
        </p:blipFill>
        <p:spPr>
          <a:xfrm>
            <a:off x="4558751" y="1299663"/>
            <a:ext cx="3519375" cy="2015859"/>
          </a:xfrm>
          <a:prstGeom prst="rect">
            <a:avLst/>
          </a:prstGeom>
          <a:noFill/>
          <a:ln>
            <a:noFill/>
          </a:ln>
        </p:spPr>
      </p:pic>
      <p:pic>
        <p:nvPicPr>
          <p:cNvPr id="182" name="Google Shape;182;p25"/>
          <p:cNvPicPr preferRelativeResize="0"/>
          <p:nvPr/>
        </p:nvPicPr>
        <p:blipFill rotWithShape="1">
          <a:blip r:embed="rId6">
            <a:alphaModFix/>
          </a:blip>
          <a:srcRect/>
          <a:stretch/>
        </p:blipFill>
        <p:spPr>
          <a:xfrm>
            <a:off x="553338" y="2904957"/>
            <a:ext cx="3600406" cy="1982808"/>
          </a:xfrm>
          <a:prstGeom prst="rect">
            <a:avLst/>
          </a:prstGeom>
          <a:noFill/>
          <a:ln>
            <a:noFill/>
          </a:ln>
        </p:spPr>
      </p:pic>
      <p:pic>
        <p:nvPicPr>
          <p:cNvPr id="183" name="Google Shape;183;p25"/>
          <p:cNvPicPr preferRelativeResize="0"/>
          <p:nvPr/>
        </p:nvPicPr>
        <p:blipFill rotWithShape="1">
          <a:blip r:embed="rId7">
            <a:alphaModFix/>
          </a:blip>
          <a:srcRect/>
          <a:stretch/>
        </p:blipFill>
        <p:spPr>
          <a:xfrm>
            <a:off x="4612838" y="3079557"/>
            <a:ext cx="3447250" cy="18608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89" name="Google Shape;189;p2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90" name="Google Shape;190;p26"/>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91" name="Google Shape;191;p26"/>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92" name="Google Shape;192;p26"/>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93" name="Google Shape;193;p26"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6"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 name="Google Shape;195;p26"/>
          <p:cNvPicPr preferRelativeResize="0"/>
          <p:nvPr/>
        </p:nvPicPr>
        <p:blipFill rotWithShape="1">
          <a:blip r:embed="rId4">
            <a:alphaModFix/>
          </a:blip>
          <a:srcRect/>
          <a:stretch/>
        </p:blipFill>
        <p:spPr>
          <a:xfrm>
            <a:off x="693981" y="1369451"/>
            <a:ext cx="3608303" cy="1860552"/>
          </a:xfrm>
          <a:prstGeom prst="rect">
            <a:avLst/>
          </a:prstGeom>
          <a:noFill/>
          <a:ln>
            <a:noFill/>
          </a:ln>
        </p:spPr>
      </p:pic>
      <p:pic>
        <p:nvPicPr>
          <p:cNvPr id="196" name="Google Shape;196;p26"/>
          <p:cNvPicPr preferRelativeResize="0"/>
          <p:nvPr/>
        </p:nvPicPr>
        <p:blipFill rotWithShape="1">
          <a:blip r:embed="rId5">
            <a:alphaModFix/>
          </a:blip>
          <a:srcRect/>
          <a:stretch/>
        </p:blipFill>
        <p:spPr>
          <a:xfrm>
            <a:off x="4466744" y="3083838"/>
            <a:ext cx="3769433" cy="183681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02" name="Google Shape;202;p27"/>
          <p:cNvSpPr txBox="1"/>
          <p:nvPr/>
        </p:nvSpPr>
        <p:spPr>
          <a:xfrm>
            <a:off x="954675" y="144887"/>
            <a:ext cx="25914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03" name="Google Shape;203;p27"/>
          <p:cNvSpPr txBox="1"/>
          <p:nvPr/>
        </p:nvSpPr>
        <p:spPr>
          <a:xfrm>
            <a:off x="3457653" y="98152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a:solidFill>
                  <a:schemeClr val="dk1"/>
                </a:solidFill>
                <a:latin typeface="Calibri"/>
                <a:ea typeface="Calibri"/>
                <a:cs typeface="Calibri"/>
                <a:sym typeface="Calibri"/>
              </a:rPr>
              <a:t>Mapa procesos </a:t>
            </a:r>
            <a:endParaRPr/>
          </a:p>
        </p:txBody>
      </p:sp>
      <p:sp>
        <p:nvSpPr>
          <p:cNvPr id="204" name="Google Shape;204;p27"/>
          <p:cNvSpPr txBox="1"/>
          <p:nvPr/>
        </p:nvSpPr>
        <p:spPr>
          <a:xfrm>
            <a:off x="1967490" y="2169588"/>
            <a:ext cx="2591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05" name="Google Shape;205;p27"/>
          <p:cNvSpPr txBox="1"/>
          <p:nvPr/>
        </p:nvSpPr>
        <p:spPr>
          <a:xfrm>
            <a:off x="703727" y="2420685"/>
            <a:ext cx="4270800" cy="2619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206" name="Google Shape;206;p27"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7"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8" name="Google Shape;208;p27">
            <a:hlinkClick r:id="rId4" action="ppaction://hlinkfile"/>
          </p:cNvPr>
          <p:cNvPicPr preferRelativeResize="0"/>
          <p:nvPr/>
        </p:nvPicPr>
        <p:blipFill rotWithShape="1">
          <a:blip r:embed="rId5">
            <a:extLst>
              <a:ext uri="{28A0092B-C50C-407E-A947-70E740481C1C}">
                <a14:useLocalDpi xmlns:a14="http://schemas.microsoft.com/office/drawing/2010/main" val="0"/>
              </a:ext>
            </a:extLst>
          </a:blip>
          <a:srcRect b="67944"/>
          <a:stretch/>
        </p:blipFill>
        <p:spPr>
          <a:xfrm>
            <a:off x="2413495" y="1618719"/>
            <a:ext cx="3957643" cy="3391241"/>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14" name="Google Shape;214;p28"/>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15" name="Google Shape;215;p2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16" name="Google Shape;216;p28"/>
          <p:cNvSpPr txBox="1"/>
          <p:nvPr/>
        </p:nvSpPr>
        <p:spPr>
          <a:xfrm>
            <a:off x="95467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smtClean="0">
                <a:solidFill>
                  <a:schemeClr val="dk1"/>
                </a:solidFill>
                <a:latin typeface="Calibri"/>
                <a:ea typeface="Calibri"/>
                <a:cs typeface="Calibri"/>
                <a:sym typeface="Calibri"/>
              </a:rPr>
              <a:t>bservación</a:t>
            </a:r>
            <a:endParaRPr dirty="0"/>
          </a:p>
        </p:txBody>
      </p:sp>
      <p:sp>
        <p:nvSpPr>
          <p:cNvPr id="217" name="Google Shape;217;p28"/>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18" name="Google Shape;218;p28"/>
          <p:cNvSpPr txBox="1"/>
          <p:nvPr/>
        </p:nvSpPr>
        <p:spPr>
          <a:xfrm>
            <a:off x="1343021" y="2006015"/>
            <a:ext cx="5936906"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1600"/>
              <a:buFont typeface="Calibri"/>
              <a:buNone/>
            </a:pPr>
            <a:r>
              <a:rPr lang="es-ES" sz="1600" b="0" i="0" u="none" strike="noStrike" cap="none">
                <a:solidFill>
                  <a:srgbClr val="5E5C5D"/>
                </a:solidFill>
                <a:latin typeface="Calibri"/>
                <a:ea typeface="Calibri"/>
                <a:cs typeface="Calibri"/>
                <a:sym typeface="Calibri"/>
              </a:rPr>
              <a:t>Esta técnica de recolección fue de ayuda en cuanto a los inventarios de la empresa </a:t>
            </a:r>
            <a:r>
              <a:rPr lang="es-ES" sz="1600">
                <a:solidFill>
                  <a:srgbClr val="5E5C5D"/>
                </a:solidFill>
                <a:latin typeface="Calibri"/>
                <a:ea typeface="Calibri"/>
                <a:cs typeface="Calibri"/>
                <a:sym typeface="Calibri"/>
              </a:rPr>
              <a:t>SANIGGI</a:t>
            </a:r>
            <a:r>
              <a:rPr lang="es-ES" sz="1600" b="0" i="0" u="none" strike="noStrike" cap="none">
                <a:solidFill>
                  <a:srgbClr val="5E5C5D"/>
                </a:solidFill>
                <a:latin typeface="Calibri"/>
                <a:ea typeface="Calibri"/>
                <a:cs typeface="Calibri"/>
                <a:sym typeface="Calibri"/>
              </a:rPr>
              <a:t> S.A.S y necesidad que se evidenciaba de la falta de organización y ahorro de papel </a:t>
            </a:r>
            <a:endParaRPr/>
          </a:p>
        </p:txBody>
      </p:sp>
      <p:pic>
        <p:nvPicPr>
          <p:cNvPr id="219" name="Google Shape;219;p28"/>
          <p:cNvPicPr preferRelativeResize="0"/>
          <p:nvPr/>
        </p:nvPicPr>
        <p:blipFill rotWithShape="1">
          <a:blip r:embed="rId4">
            <a:alphaModFix/>
          </a:blip>
          <a:srcRect/>
          <a:stretch/>
        </p:blipFill>
        <p:spPr>
          <a:xfrm>
            <a:off x="6792421" y="1037433"/>
            <a:ext cx="1489808" cy="780287"/>
          </a:xfrm>
          <a:prstGeom prst="rect">
            <a:avLst/>
          </a:prstGeom>
          <a:noFill/>
          <a:ln>
            <a:noFill/>
          </a:ln>
        </p:spPr>
      </p:pic>
      <p:pic>
        <p:nvPicPr>
          <p:cNvPr id="220" name="Google Shape;220;p28"/>
          <p:cNvPicPr preferRelativeResize="0"/>
          <p:nvPr/>
        </p:nvPicPr>
        <p:blipFill rotWithShape="1">
          <a:blip r:embed="rId5">
            <a:alphaModFix/>
          </a:blip>
          <a:srcRect/>
          <a:stretch/>
        </p:blipFill>
        <p:spPr>
          <a:xfrm>
            <a:off x="2904274" y="2884869"/>
            <a:ext cx="3243353" cy="184724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1"/>
          <p:cNvSpPr txBox="1"/>
          <p:nvPr/>
        </p:nvSpPr>
        <p:spPr>
          <a:xfrm>
            <a:off x="0" y="1"/>
            <a:ext cx="9144000" cy="514349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9" name="Google Shape;39;p11"/>
          <p:cNvSpPr txBox="1"/>
          <p:nvPr/>
        </p:nvSpPr>
        <p:spPr>
          <a:xfrm>
            <a:off x="1685752" y="2205071"/>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4000" b="1" i="0" u="none" strike="noStrike" cap="none" dirty="0">
                <a:solidFill>
                  <a:schemeClr val="lt1"/>
                </a:solidFill>
                <a:latin typeface="Calibri"/>
                <a:ea typeface="Calibri"/>
                <a:cs typeface="Calibri"/>
                <a:sym typeface="Calibri"/>
              </a:rPr>
              <a:t>METODOLOGICO</a:t>
            </a:r>
            <a:endParaRPr sz="4000" b="1" i="0" u="none" strike="noStrike" cap="none" dirty="0">
              <a:solidFill>
                <a:schemeClr val="lt1"/>
              </a:solidFill>
              <a:latin typeface="Calibri"/>
              <a:ea typeface="Calibri"/>
              <a:cs typeface="Calibri"/>
              <a:sym typeface="Calibri"/>
            </a:endParaRPr>
          </a:p>
        </p:txBody>
      </p:sp>
      <p:sp>
        <p:nvSpPr>
          <p:cNvPr id="40" name="Google Shape;40;p11"/>
          <p:cNvSpPr txBox="1"/>
          <p:nvPr/>
        </p:nvSpPr>
        <p:spPr>
          <a:xfrm>
            <a:off x="7111269" y="4710147"/>
            <a:ext cx="190116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chemeClr val="hlink"/>
                </a:solidFill>
                <a:latin typeface="Arial"/>
                <a:ea typeface="Arial"/>
                <a:cs typeface="Arial"/>
                <a:sym typeface="Arial"/>
                <a:hlinkClick r:id="rId3"/>
              </a:rPr>
              <a:t>ANTEPROYECTO</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p:nvPr/>
        </p:nvSpPr>
        <p:spPr>
          <a:xfrm>
            <a:off x="41652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0" i="0" u="none" strike="noStrike" cap="none">
                <a:solidFill>
                  <a:schemeClr val="dk1"/>
                </a:solidFill>
                <a:latin typeface="Arial"/>
                <a:ea typeface="Arial"/>
                <a:cs typeface="Arial"/>
                <a:sym typeface="Arial"/>
              </a:rPr>
              <a:t>Hardware, software con el que cuenta el cliente. (Inventario)</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alibri"/>
              <a:ea typeface="Calibri"/>
              <a:cs typeface="Calibri"/>
              <a:sym typeface="Calibri"/>
            </a:endParaRPr>
          </a:p>
        </p:txBody>
      </p:sp>
      <p:sp>
        <p:nvSpPr>
          <p:cNvPr id="226" name="Google Shape;226;p2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227" name="Google Shape;227;p2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28" name="Google Shape;228;p29"/>
          <p:cNvPicPr preferRelativeResize="0"/>
          <p:nvPr/>
        </p:nvPicPr>
        <p:blipFill rotWithShape="1">
          <a:blip r:embed="rId3">
            <a:alphaModFix/>
          </a:blip>
          <a:srcRect/>
          <a:stretch/>
        </p:blipFill>
        <p:spPr>
          <a:xfrm>
            <a:off x="4058474" y="1112354"/>
            <a:ext cx="4286250" cy="318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34" name="Google Shape;234;p3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35" name="Google Shape;235;p30"/>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36" name="Google Shape;236;p30">
            <a:hlinkClick r:id="rId4" action="ppaction://hlinkfile"/>
          </p:cNvPr>
          <p:cNvPicPr preferRelativeResize="0"/>
          <p:nvPr/>
        </p:nvPicPr>
        <p:blipFill rotWithShape="1">
          <a:blip r:embed="rId5">
            <a:alphaModFix/>
          </a:blip>
          <a:srcRect/>
          <a:stretch/>
        </p:blipFill>
        <p:spPr>
          <a:xfrm>
            <a:off x="1101721" y="1052809"/>
            <a:ext cx="6691257" cy="396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43" name="Google Shape;243;p3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4" name="Google Shape;244;p3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45" name="Google Shape;245;p31"/>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46" name="Google Shape;246;p3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47" name="Google Shape;247;p31"/>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2000"/>
              <a:buFont typeface="Calibri"/>
              <a:buNone/>
            </a:pPr>
            <a:r>
              <a:rPr lang="es-ES" sz="2000" b="0" i="0" u="none" strike="noStrike" cap="none">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2"/>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54" name="Google Shape;254;p3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55" name="Google Shape;255;p32"/>
          <p:cNvSpPr txBox="1"/>
          <p:nvPr/>
        </p:nvSpPr>
        <p:spPr>
          <a:xfrm>
            <a:off x="665709" y="11313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56" name="Google Shape;256;p32"/>
          <p:cNvSpPr txBox="1"/>
          <p:nvPr/>
        </p:nvSpPr>
        <p:spPr>
          <a:xfrm>
            <a:off x="665709" y="1218940"/>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3" name="Imagen 2"/>
          <p:cNvPicPr>
            <a:picLocks noChangeAspect="1"/>
          </p:cNvPicPr>
          <p:nvPr/>
        </p:nvPicPr>
        <p:blipFill rotWithShape="1">
          <a:blip r:embed="rId4"/>
          <a:srcRect l="25580" t="19536" r="28132" b="10525"/>
          <a:stretch/>
        </p:blipFill>
        <p:spPr>
          <a:xfrm>
            <a:off x="2410576" y="1531433"/>
            <a:ext cx="3809354" cy="35973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3"/>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63" name="Google Shape;263;p33"/>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64" name="Google Shape;264;p33"/>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65" name="Google Shape;265;p33"/>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66" name="Google Shape;266;p33"/>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2000"/>
              <a:buFont typeface="Calibri"/>
              <a:buNone/>
            </a:pPr>
            <a:r>
              <a:rPr lang="es-ES" sz="2000" b="0" i="0" u="none" strike="noStrike" cap="none">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datos , la encriptación etc.</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72" name="Google Shape;272;p3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73" name="Google Shape;273;p34"/>
          <p:cNvSpPr txBox="1"/>
          <p:nvPr/>
        </p:nvSpPr>
        <p:spPr>
          <a:xfrm>
            <a:off x="594778" y="1135174"/>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74" name="Google Shape;274;p34"/>
          <p:cNvSpPr txBox="1"/>
          <p:nvPr/>
        </p:nvSpPr>
        <p:spPr>
          <a:xfrm>
            <a:off x="547783" y="1200612"/>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 name="Imagen 1">
            <a:hlinkClick r:id="rId4" action="ppaction://hlinkfile"/>
          </p:cNvPr>
          <p:cNvPicPr>
            <a:picLocks noChangeAspect="1"/>
          </p:cNvPicPr>
          <p:nvPr/>
        </p:nvPicPr>
        <p:blipFill rotWithShape="1">
          <a:blip r:embed="rId5"/>
          <a:srcRect l="25458" t="40244" r="27656" b="25372"/>
          <a:stretch/>
        </p:blipFill>
        <p:spPr>
          <a:xfrm>
            <a:off x="1808701" y="1996293"/>
            <a:ext cx="5268944" cy="241493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CASO DE USO EXTENDIDO </a:t>
            </a:r>
            <a:endParaRPr dirty="0"/>
          </a:p>
        </p:txBody>
      </p:sp>
      <p:pic>
        <p:nvPicPr>
          <p:cNvPr id="2" name="Imagen 1">
            <a:hlinkClick r:id="rId3" action="ppaction://hlinkfile"/>
          </p:cNvPr>
          <p:cNvPicPr>
            <a:picLocks noChangeAspect="1"/>
          </p:cNvPicPr>
          <p:nvPr/>
        </p:nvPicPr>
        <p:blipFill rotWithShape="1">
          <a:blip r:embed="rId4"/>
          <a:srcRect l="26923" t="19927" r="27289" b="14432"/>
          <a:stretch/>
        </p:blipFill>
        <p:spPr>
          <a:xfrm>
            <a:off x="2100106" y="1155027"/>
            <a:ext cx="4451420" cy="398847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p:nvPr/>
        </p:nvSpPr>
        <p:spPr>
          <a:xfrm>
            <a:off x="416520" y="1835246"/>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smtClean="0">
                <a:ln w="0"/>
                <a:solidFill>
                  <a:schemeClr val="bg2"/>
                </a:solidFill>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smtClean="0">
                <a:ln w="0"/>
                <a:solidFill>
                  <a:schemeClr val="bg2"/>
                </a:solidFill>
                <a:effectLst>
                  <a:innerShdw blurRad="63500" dist="50800" dir="13500000">
                    <a:srgbClr val="000000">
                      <a:alpha val="50000"/>
                    </a:srgbClr>
                  </a:innerShdw>
                </a:effectLst>
                <a:sym typeface="Arial"/>
              </a:rPr>
              <a:t>Casos de Uso</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5" name="Google Shape;289;p36">
            <a:hlinkClick r:id="rId3" action="ppaction://hlinkfile"/>
          </p:cNvPr>
          <p:cNvPicPr preferRelativeResize="0"/>
          <p:nvPr/>
        </p:nvPicPr>
        <p:blipFill>
          <a:blip r:embed="rId4">
            <a:extLst>
              <a:ext uri="{28A0092B-C50C-407E-A947-70E740481C1C}">
                <a14:useLocalDpi xmlns:a14="http://schemas.microsoft.com/office/drawing/2010/main" val="0"/>
              </a:ext>
            </a:extLst>
          </a:blip>
          <a:stretch>
            <a:fillRect/>
          </a:stretch>
        </p:blipFill>
        <p:spPr>
          <a:xfrm>
            <a:off x="4438833" y="389777"/>
            <a:ext cx="3858543" cy="440612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p:nvPr/>
        </p:nvSpPr>
        <p:spPr>
          <a:xfrm>
            <a:off x="954675" y="144887"/>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ESTADO</a:t>
            </a:r>
            <a:endParaRPr/>
          </a:p>
        </p:txBody>
      </p:sp>
      <p:pic>
        <p:nvPicPr>
          <p:cNvPr id="296" name="Google Shape;296;p37">
            <a:hlinkClick r:id="rId3" action="ppaction://hlinkfile"/>
          </p:cNvPr>
          <p:cNvPicPr preferRelativeResize="0"/>
          <p:nvPr/>
        </p:nvPicPr>
        <p:blipFill>
          <a:blip r:embed="rId4">
            <a:extLst>
              <a:ext uri="{28A0092B-C50C-407E-A947-70E740481C1C}">
                <a14:useLocalDpi xmlns:a14="http://schemas.microsoft.com/office/drawing/2010/main" val="0"/>
              </a:ext>
            </a:extLst>
          </a:blip>
          <a:stretch>
            <a:fillRect/>
          </a:stretch>
        </p:blipFill>
        <p:spPr>
          <a:xfrm>
            <a:off x="1095351" y="1510493"/>
            <a:ext cx="6641879" cy="3172038"/>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SECUENCIA</a:t>
            </a:r>
            <a:endParaRPr/>
          </a:p>
        </p:txBody>
      </p:sp>
      <p:pic>
        <p:nvPicPr>
          <p:cNvPr id="2" name="Imagen 1">
            <a:hlinkClick r:id="rId3" action="ppaction://hlinkfile"/>
          </p:cNvPr>
          <p:cNvPicPr>
            <a:picLocks noChangeAspect="1"/>
          </p:cNvPicPr>
          <p:nvPr/>
        </p:nvPicPr>
        <p:blipFill rotWithShape="1">
          <a:blip r:embed="rId4"/>
          <a:srcRect l="25824" t="34188" r="26557" b="25568"/>
          <a:stretch/>
        </p:blipFill>
        <p:spPr>
          <a:xfrm>
            <a:off x="1426866" y="1477107"/>
            <a:ext cx="5688052" cy="300445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46" name="Google Shape;46;p12"/>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1</a:t>
            </a:r>
            <a:endParaRPr/>
          </a:p>
        </p:txBody>
      </p:sp>
      <p:pic>
        <p:nvPicPr>
          <p:cNvPr id="47" name="Google Shape;47;p1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48" name="Google Shape;48;p12"/>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OBJETIVO GENERAL </a:t>
            </a:r>
            <a:endParaRPr sz="2000" b="1" i="0" u="none" strike="noStrike" cap="none">
              <a:solidFill>
                <a:schemeClr val="dk1"/>
              </a:solidFill>
              <a:latin typeface="Calibri"/>
              <a:ea typeface="Calibri"/>
              <a:cs typeface="Calibri"/>
              <a:sym typeface="Calibri"/>
            </a:endParaRPr>
          </a:p>
        </p:txBody>
      </p:sp>
      <p:sp>
        <p:nvSpPr>
          <p:cNvPr id="49" name="Google Shape;49;p12"/>
          <p:cNvSpPr txBox="1"/>
          <p:nvPr/>
        </p:nvSpPr>
        <p:spPr>
          <a:xfrm>
            <a:off x="1745785" y="1283623"/>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50" name="Google Shape;50;p12"/>
          <p:cNvSpPr txBox="1"/>
          <p:nvPr/>
        </p:nvSpPr>
        <p:spPr>
          <a:xfrm>
            <a:off x="986850" y="2314599"/>
            <a:ext cx="6849000" cy="195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2000"/>
              <a:buFont typeface="Calibri"/>
              <a:buNone/>
            </a:pPr>
            <a:r>
              <a:rPr lang="es-ES" sz="2000" b="1" i="0" u="none" strike="noStrike" cap="none">
                <a:solidFill>
                  <a:srgbClr val="595959"/>
                </a:solidFill>
                <a:latin typeface="Calibri"/>
                <a:ea typeface="Calibri"/>
                <a:cs typeface="Calibri"/>
                <a:sym typeface="Calibri"/>
              </a:rPr>
              <a:t>S.O.S DOCUMENTAL desea diseñar un website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51" name="Google Shape;51;p12"/>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p:nvPr/>
        </p:nvSpPr>
        <p:spPr>
          <a:xfrm>
            <a:off x="416520" y="1835246"/>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ENTIDAD </a:t>
            </a:r>
            <a:r>
              <a:rPr lang="es-ES" sz="2400" b="1" spc="50" dirty="0">
                <a:ln w="0"/>
                <a:solidFill>
                  <a:schemeClr val="bg2"/>
                </a:solidFill>
                <a:effectLst>
                  <a:innerShdw blurRad="63500" dist="50800" dir="13500000">
                    <a:srgbClr val="000000">
                      <a:alpha val="50000"/>
                    </a:srgbClr>
                  </a:innerShdw>
                </a:effectLst>
              </a:rPr>
              <a:t>RELACIÓN</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09" name="Google Shape;309;p3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10" name="Google Shape;310;p3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rotWithShape="1">
          <a:blip r:embed="rId4">
            <a:extLst>
              <a:ext uri="{28A0092B-C50C-407E-A947-70E740481C1C}">
                <a14:useLocalDpi xmlns:a14="http://schemas.microsoft.com/office/drawing/2010/main" val="0"/>
              </a:ext>
            </a:extLst>
          </a:blip>
          <a:srcRect r="36208"/>
          <a:stretch/>
        </p:blipFill>
        <p:spPr>
          <a:xfrm>
            <a:off x="4058474" y="770713"/>
            <a:ext cx="4485995" cy="383847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DESPLIEGUE</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327679"/>
            <a:ext cx="4983765" cy="365504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CLASES</a:t>
            </a:r>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136341"/>
            <a:ext cx="4291878" cy="400715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DICCIONARIO DE DATOS</a:t>
            </a: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MOCKUPS </a:t>
            </a:r>
            <a:endParaRPr sz="2000" b="1" i="0" u="none" strike="noStrike" cap="none">
              <a:solidFill>
                <a:srgbClr val="E8E6E8"/>
              </a:solidFill>
              <a:latin typeface="Calibri"/>
              <a:ea typeface="Calibri"/>
              <a:cs typeface="Calibri"/>
              <a:sym typeface="Calibri"/>
            </a:endParaRPr>
          </a:p>
        </p:txBody>
      </p:sp>
      <p:pic>
        <p:nvPicPr>
          <p:cNvPr id="5" name="Imagen 4">
            <a:hlinkClick r:id="rId3" action="ppaction://hlinkfile"/>
          </p:cNvPr>
          <p:cNvPicPr>
            <a:picLocks noChangeAspect="1"/>
          </p:cNvPicPr>
          <p:nvPr/>
        </p:nvPicPr>
        <p:blipFill rotWithShape="1">
          <a:blip r:embed="rId4"/>
          <a:srcRect l="41577" t="16802" r="8484" b="9352"/>
          <a:stretch/>
        </p:blipFill>
        <p:spPr>
          <a:xfrm>
            <a:off x="4366009" y="1148466"/>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n 1">
            <a:hlinkClick r:id="rId5" action="ppaction://hlinkfile"/>
          </p:cNvPr>
          <p:cNvPicPr>
            <a:picLocks noChangeAspect="1"/>
          </p:cNvPicPr>
          <p:nvPr/>
        </p:nvPicPr>
        <p:blipFill rotWithShape="1">
          <a:blip r:embed="rId6"/>
          <a:srcRect l="41574" t="12699" r="7204" b="33797"/>
          <a:stretch/>
        </p:blipFill>
        <p:spPr>
          <a:xfrm>
            <a:off x="656095" y="1808703"/>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p:nvPr/>
        </p:nvSpPr>
        <p:spPr>
          <a:xfrm>
            <a:off x="301031" y="1901135"/>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47" name="Google Shape;347;p44"/>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48" name="Google Shape;348;p44"/>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7" name="Imagen 6">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474" y="864863"/>
            <a:ext cx="4769605" cy="3367616"/>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DDL Y DML</a:t>
            </a:r>
            <a:endParaRPr sz="2000" b="1" i="0" u="none" strike="noStrike" cap="none">
              <a:solidFill>
                <a:srgbClr val="E8E6E8"/>
              </a:solidFill>
              <a:latin typeface="Calibri"/>
              <a:ea typeface="Calibri"/>
              <a:cs typeface="Calibri"/>
              <a:sym typeface="Calibri"/>
            </a:endParaRPr>
          </a:p>
        </p:txBody>
      </p:sp>
      <p:sp>
        <p:nvSpPr>
          <p:cNvPr id="356" name="Google Shape;356;p45"/>
          <p:cNvSpPr txBox="1"/>
          <p:nvPr/>
        </p:nvSpPr>
        <p:spPr>
          <a:xfrm>
            <a:off x="6905486" y="4620280"/>
            <a:ext cx="210502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chemeClr val="hlink"/>
                </a:solidFill>
                <a:latin typeface="Arial"/>
                <a:ea typeface="Arial"/>
                <a:cs typeface="Arial"/>
                <a:sym typeface="Arial"/>
                <a:hlinkClick r:id="rId3"/>
              </a:rPr>
              <a:t>SCRIP BD</a:t>
            </a:r>
            <a:endParaRPr sz="1400" b="0" i="0" u="none" strike="noStrike" cap="none">
              <a:solidFill>
                <a:srgbClr val="000000"/>
              </a:solidFill>
              <a:latin typeface="Arial"/>
              <a:ea typeface="Arial"/>
              <a:cs typeface="Arial"/>
              <a:sym typeface="Arial"/>
            </a:endParaRPr>
          </a:p>
        </p:txBody>
      </p:sp>
      <p:pic>
        <p:nvPicPr>
          <p:cNvPr id="357" name="Google Shape;357;p45"/>
          <p:cNvPicPr preferRelativeResize="0"/>
          <p:nvPr/>
        </p:nvPicPr>
        <p:blipFill rotWithShape="1">
          <a:blip r:embed="rId4">
            <a:alphaModFix/>
          </a:blip>
          <a:srcRect/>
          <a:stretch/>
        </p:blipFill>
        <p:spPr>
          <a:xfrm>
            <a:off x="144023" y="1114391"/>
            <a:ext cx="3878914" cy="1982556"/>
          </a:xfrm>
          <a:prstGeom prst="rect">
            <a:avLst/>
          </a:prstGeom>
          <a:noFill/>
          <a:ln>
            <a:noFill/>
          </a:ln>
        </p:spPr>
      </p:pic>
      <p:sp>
        <p:nvSpPr>
          <p:cNvPr id="358" name="Google Shape;358;p45"/>
          <p:cNvSpPr txBox="1"/>
          <p:nvPr/>
        </p:nvSpPr>
        <p:spPr>
          <a:xfrm>
            <a:off x="1562837" y="3204676"/>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DDL</a:t>
            </a:r>
            <a:endParaRPr sz="1400" b="0" i="0" u="none" strike="noStrike" cap="none">
              <a:solidFill>
                <a:srgbClr val="000000"/>
              </a:solidFill>
              <a:latin typeface="Arial"/>
              <a:ea typeface="Arial"/>
              <a:cs typeface="Arial"/>
              <a:sym typeface="Arial"/>
            </a:endParaRPr>
          </a:p>
        </p:txBody>
      </p:sp>
      <p:pic>
        <p:nvPicPr>
          <p:cNvPr id="359" name="Google Shape;359;p45"/>
          <p:cNvPicPr preferRelativeResize="0"/>
          <p:nvPr/>
        </p:nvPicPr>
        <p:blipFill rotWithShape="1">
          <a:blip r:embed="rId5">
            <a:alphaModFix/>
          </a:blip>
          <a:srcRect/>
          <a:stretch/>
        </p:blipFill>
        <p:spPr>
          <a:xfrm>
            <a:off x="4422191" y="2372763"/>
            <a:ext cx="4419570" cy="1833506"/>
          </a:xfrm>
          <a:prstGeom prst="rect">
            <a:avLst/>
          </a:prstGeom>
          <a:noFill/>
          <a:ln>
            <a:noFill/>
          </a:ln>
        </p:spPr>
      </p:pic>
      <p:sp>
        <p:nvSpPr>
          <p:cNvPr id="360" name="Google Shape;360;p45"/>
          <p:cNvSpPr txBox="1"/>
          <p:nvPr/>
        </p:nvSpPr>
        <p:spPr>
          <a:xfrm>
            <a:off x="6218017" y="1650975"/>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DML</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66" name="Google Shape;366;p4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SISTEMA DE CONTROL DE VERSIONES</a:t>
            </a:r>
            <a:endParaRPr sz="2000" b="1" i="0" u="none" strike="noStrike" cap="none">
              <a:solidFill>
                <a:srgbClr val="E8E6E8"/>
              </a:solidFill>
              <a:latin typeface="Calibri"/>
              <a:ea typeface="Calibri"/>
              <a:cs typeface="Calibri"/>
              <a:sym typeface="Calibri"/>
            </a:endParaRPr>
          </a:p>
        </p:txBody>
      </p:sp>
      <p:sp>
        <p:nvSpPr>
          <p:cNvPr id="367" name="Google Shape;367;p46"/>
          <p:cNvSpPr txBox="1"/>
          <p:nvPr/>
        </p:nvSpPr>
        <p:spPr>
          <a:xfrm>
            <a:off x="7189840" y="4238513"/>
            <a:ext cx="176754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600"/>
              <a:buFont typeface="Arial"/>
              <a:buNone/>
            </a:pPr>
            <a:r>
              <a:rPr lang="es-ES" sz="1600" b="0" i="0" u="sng" strike="noStrike" cap="none">
                <a:solidFill>
                  <a:srgbClr val="002060"/>
                </a:solidFill>
                <a:latin typeface="Arial"/>
                <a:ea typeface="Arial"/>
                <a:cs typeface="Arial"/>
                <a:sym typeface="Arial"/>
              </a:rPr>
              <a:t>CONTROL DE VERSINES</a:t>
            </a:r>
            <a:endParaRPr sz="1600" b="0" i="0" u="sng" strike="noStrike" cap="none">
              <a:solidFill>
                <a:srgbClr val="002060"/>
              </a:solidFill>
              <a:latin typeface="Arial"/>
              <a:ea typeface="Arial"/>
              <a:cs typeface="Arial"/>
              <a:sym typeface="Arial"/>
            </a:endParaRPr>
          </a:p>
        </p:txBody>
      </p:sp>
      <p:pic>
        <p:nvPicPr>
          <p:cNvPr id="368" name="Google Shape;368;p46"/>
          <p:cNvPicPr preferRelativeResize="0"/>
          <p:nvPr/>
        </p:nvPicPr>
        <p:blipFill rotWithShape="1">
          <a:blip r:embed="rId3">
            <a:alphaModFix/>
          </a:blip>
          <a:srcRect/>
          <a:stretch/>
        </p:blipFill>
        <p:spPr>
          <a:xfrm>
            <a:off x="219535" y="1014517"/>
            <a:ext cx="5640634" cy="39648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74" name="Google Shape;374;p4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INFORME DE COSTOS</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sp>
        <p:nvSpPr>
          <p:cNvPr id="375" name="Google Shape;375;p47"/>
          <p:cNvSpPr txBox="1"/>
          <p:nvPr/>
        </p:nvSpPr>
        <p:spPr>
          <a:xfrm>
            <a:off x="7189840" y="4238513"/>
            <a:ext cx="176754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600"/>
              <a:buFont typeface="Arial"/>
              <a:buNone/>
            </a:pPr>
            <a:r>
              <a:rPr lang="es-ES" sz="1600" b="0" i="0" u="sng" strike="noStrike" cap="none">
                <a:solidFill>
                  <a:schemeClr val="hlink"/>
                </a:solidFill>
                <a:latin typeface="Arial"/>
                <a:ea typeface="Arial"/>
                <a:cs typeface="Arial"/>
                <a:sym typeface="Arial"/>
                <a:hlinkClick r:id="rId3"/>
              </a:rPr>
              <a:t>DIAGRAMA DE GANTT</a:t>
            </a:r>
            <a:endParaRPr sz="1600" b="0" i="0" u="sng" strike="noStrike" cap="none">
              <a:solidFill>
                <a:srgbClr val="002060"/>
              </a:solidFill>
              <a:latin typeface="Arial"/>
              <a:ea typeface="Arial"/>
              <a:cs typeface="Arial"/>
              <a:sym typeface="Arial"/>
            </a:endParaRPr>
          </a:p>
        </p:txBody>
      </p:sp>
      <p:pic>
        <p:nvPicPr>
          <p:cNvPr id="376" name="Google Shape;376;p47"/>
          <p:cNvPicPr preferRelativeResize="0"/>
          <p:nvPr/>
        </p:nvPicPr>
        <p:blipFill rotWithShape="1">
          <a:blip r:embed="rId4">
            <a:alphaModFix/>
          </a:blip>
          <a:srcRect/>
          <a:stretch/>
        </p:blipFill>
        <p:spPr>
          <a:xfrm>
            <a:off x="186612" y="1038791"/>
            <a:ext cx="7003228" cy="38770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p:nvPr/>
        </p:nvSpPr>
        <p:spPr>
          <a:xfrm>
            <a:off x="3914906" y="835841"/>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Objetivos específicos </a:t>
            </a:r>
            <a:endParaRPr sz="1800" b="0" i="0" u="none" strike="noStrike" cap="none">
              <a:solidFill>
                <a:srgbClr val="000000"/>
              </a:solidFill>
              <a:latin typeface="Arial"/>
              <a:ea typeface="Arial"/>
              <a:cs typeface="Arial"/>
              <a:sym typeface="Arial"/>
            </a:endParaRPr>
          </a:p>
        </p:txBody>
      </p:sp>
      <p:pic>
        <p:nvPicPr>
          <p:cNvPr id="58" name="Google Shape;58;p13"/>
          <p:cNvPicPr preferRelativeResize="0"/>
          <p:nvPr/>
        </p:nvPicPr>
        <p:blipFill rotWithShape="1">
          <a:blip r:embed="rId3">
            <a:alphaModFix/>
          </a:blip>
          <a:srcRect t="2440" b="-2439"/>
          <a:stretch/>
        </p:blipFill>
        <p:spPr>
          <a:xfrm>
            <a:off x="3995850" y="1255625"/>
            <a:ext cx="4245534" cy="3688726"/>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116732" y="2183633"/>
            <a:ext cx="3297677" cy="6984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64" name="Google Shape;64;p1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2</a:t>
            </a:r>
            <a:endParaRPr/>
          </a:p>
        </p:txBody>
      </p:sp>
      <p:pic>
        <p:nvPicPr>
          <p:cNvPr id="65" name="Google Shape;65;p1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66" name="Google Shape;66;p14"/>
          <p:cNvSpPr txBox="1"/>
          <p:nvPr/>
        </p:nvSpPr>
        <p:spPr>
          <a:xfrm>
            <a:off x="954675" y="1361805"/>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Planteamiento del problema </a:t>
            </a:r>
            <a:endParaRPr sz="2000" b="1" i="0" u="none" strike="noStrike" cap="none">
              <a:solidFill>
                <a:schemeClr val="dk1"/>
              </a:solidFill>
              <a:latin typeface="Calibri"/>
              <a:ea typeface="Calibri"/>
              <a:cs typeface="Calibri"/>
              <a:sym typeface="Calibri"/>
            </a:endParaRPr>
          </a:p>
        </p:txBody>
      </p:sp>
      <p:sp>
        <p:nvSpPr>
          <p:cNvPr id="67" name="Google Shape;67;p14"/>
          <p:cNvSpPr txBox="1"/>
          <p:nvPr/>
        </p:nvSpPr>
        <p:spPr>
          <a:xfrm>
            <a:off x="2394410" y="114617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68" name="Google Shape;68;p14"/>
          <p:cNvSpPr txBox="1"/>
          <p:nvPr/>
        </p:nvSpPr>
        <p:spPr>
          <a:xfrm>
            <a:off x="954675" y="1778714"/>
            <a:ext cx="6848984" cy="20691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95959"/>
              </a:buClr>
              <a:buSzPts val="1600"/>
              <a:buFont typeface="Calibri"/>
              <a:buNone/>
            </a:pPr>
            <a:r>
              <a:rPr lang="es-ES" sz="1600" b="1" i="0" u="none" strike="noStrike" cap="none">
                <a:solidFill>
                  <a:srgbClr val="595959"/>
                </a:solidFill>
                <a:latin typeface="Calibri"/>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600" b="1">
                <a:solidFill>
                  <a:srgbClr val="595959"/>
                </a:solidFill>
                <a:latin typeface="Calibri"/>
                <a:ea typeface="Calibri"/>
                <a:cs typeface="Calibri"/>
                <a:sym typeface="Calibri"/>
              </a:rPr>
              <a:t>más</a:t>
            </a:r>
            <a:r>
              <a:rPr lang="es-ES" sz="1600" b="1" i="0" u="none" strike="noStrike" cap="none">
                <a:solidFill>
                  <a:srgbClr val="595959"/>
                </a:solidFill>
                <a:latin typeface="Calibri"/>
                <a:ea typeface="Calibri"/>
                <a:cs typeface="Calibri"/>
                <a:sym typeface="Calibri"/>
              </a:rPr>
              <a:t> a la empresa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69" name="Google Shape;69;p14"/>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70" name="Google Shape;70;p14"/>
          <p:cNvPicPr preferRelativeResize="0"/>
          <p:nvPr/>
        </p:nvPicPr>
        <p:blipFill rotWithShape="1">
          <a:blip r:embed="rId5">
            <a:alphaModFix/>
          </a:blip>
          <a:srcRect/>
          <a:stretch/>
        </p:blipFill>
        <p:spPr>
          <a:xfrm>
            <a:off x="2750288" y="3369387"/>
            <a:ext cx="3048000" cy="99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76" name="Google Shape;76;p15"/>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3</a:t>
            </a:r>
            <a:endParaRPr/>
          </a:p>
        </p:txBody>
      </p:sp>
      <p:pic>
        <p:nvPicPr>
          <p:cNvPr id="77" name="Google Shape;77;p1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78" name="Google Shape;78;p15"/>
          <p:cNvSpPr txBox="1"/>
          <p:nvPr/>
        </p:nvSpPr>
        <p:spPr>
          <a:xfrm>
            <a:off x="1101721" y="137577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Alcance del proyecto </a:t>
            </a:r>
            <a:endParaRPr sz="2000" b="1" i="0" u="none" strike="noStrike" cap="none">
              <a:solidFill>
                <a:schemeClr val="dk1"/>
              </a:solidFill>
              <a:latin typeface="Calibri"/>
              <a:ea typeface="Calibri"/>
              <a:cs typeface="Calibri"/>
              <a:sym typeface="Calibri"/>
            </a:endParaRPr>
          </a:p>
        </p:txBody>
      </p:sp>
      <p:sp>
        <p:nvSpPr>
          <p:cNvPr id="79" name="Google Shape;79;p15"/>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80" name="Google Shape;80;p15"/>
          <p:cNvSpPr txBox="1"/>
          <p:nvPr/>
        </p:nvSpPr>
        <p:spPr>
          <a:xfrm>
            <a:off x="1101721" y="1775880"/>
            <a:ext cx="6848984" cy="20691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600"/>
              <a:buFont typeface="Calibri"/>
              <a:buNone/>
            </a:pPr>
            <a:r>
              <a:rPr lang="es-ES" sz="1600" b="0" i="0" u="none" strike="noStrike" cap="none">
                <a:solidFill>
                  <a:srgbClr val="3F3F3F"/>
                </a:solidFill>
                <a:latin typeface="Calibri"/>
                <a:ea typeface="Calibri"/>
                <a:cs typeface="Calibri"/>
                <a:sym typeface="Calibri"/>
              </a:rPr>
              <a:t>El proyecto S.O.S documental se implementará en la empresa SANIGGI S.A.S que se dedica en la fabricación de medicamentos, se </a:t>
            </a:r>
            <a:r>
              <a:rPr lang="es-ES" sz="1600">
                <a:solidFill>
                  <a:srgbClr val="3F3F3F"/>
                </a:solidFill>
                <a:latin typeface="Calibri"/>
                <a:ea typeface="Calibri"/>
                <a:cs typeface="Calibri"/>
                <a:sym typeface="Calibri"/>
              </a:rPr>
              <a:t>efectuará</a:t>
            </a:r>
            <a:r>
              <a:rPr lang="es-ES" sz="1600" b="0" i="0" u="none" strike="noStrike" cap="none">
                <a:solidFill>
                  <a:srgbClr val="3F3F3F"/>
                </a:solidFill>
                <a:latin typeface="Calibri"/>
                <a:ea typeface="Calibri"/>
                <a:cs typeface="Calibri"/>
                <a:sym typeface="Calibri"/>
              </a:rPr>
              <a:t>  en las áreas de documentación, aseguramiento y garantía de calidad, también se podrá utilizar en las diferentes empresas que deseen digitalizar su información para así tener un mejor gestión y seguridad en su empresa</a:t>
            </a:r>
            <a:endParaRPr sz="1600" b="0" i="0" u="none" strike="noStrike" cap="none">
              <a:solidFill>
                <a:srgbClr val="3F3F3F"/>
              </a:solidFill>
              <a:latin typeface="Calibri"/>
              <a:ea typeface="Calibri"/>
              <a:cs typeface="Calibri"/>
              <a:sym typeface="Calibri"/>
            </a:endParaRPr>
          </a:p>
        </p:txBody>
      </p:sp>
      <p:pic>
        <p:nvPicPr>
          <p:cNvPr id="81" name="Google Shape;81;p15"/>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82" name="Google Shape;82;p15"/>
          <p:cNvPicPr preferRelativeResize="0"/>
          <p:nvPr/>
        </p:nvPicPr>
        <p:blipFill rotWithShape="1">
          <a:blip r:embed="rId5">
            <a:alphaModFix/>
          </a:blip>
          <a:srcRect/>
          <a:stretch/>
        </p:blipFill>
        <p:spPr>
          <a:xfrm>
            <a:off x="3298244" y="3262531"/>
            <a:ext cx="2188155" cy="15754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p:nvPr/>
        </p:nvSpPr>
        <p:spPr>
          <a:xfrm>
            <a:off x="668273" y="2291182"/>
            <a:ext cx="2866038" cy="7669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Calibri"/>
              <a:buNone/>
            </a:pPr>
            <a:r>
              <a:rPr lang="es-ES" sz="3200" b="0" i="0" u="none" strike="noStrike" cap="none">
                <a:solidFill>
                  <a:srgbClr val="000000"/>
                </a:solidFill>
                <a:latin typeface="Calibri"/>
                <a:ea typeface="Calibri"/>
                <a:cs typeface="Calibri"/>
                <a:sym typeface="Calibri"/>
              </a:rPr>
              <a:t>Justificación</a:t>
            </a:r>
            <a:endParaRPr sz="3200" b="0" i="0" u="none" strike="noStrike" cap="none">
              <a:solidFill>
                <a:srgbClr val="000000"/>
              </a:solidFill>
              <a:latin typeface="Calibri"/>
              <a:ea typeface="Calibri"/>
              <a:cs typeface="Calibri"/>
              <a:sym typeface="Calibri"/>
            </a:endParaRPr>
          </a:p>
        </p:txBody>
      </p:sp>
      <p:sp>
        <p:nvSpPr>
          <p:cNvPr id="88" name="Google Shape;88;p16"/>
          <p:cNvSpPr txBox="1"/>
          <p:nvPr/>
        </p:nvSpPr>
        <p:spPr>
          <a:xfrm>
            <a:off x="4106292" y="1622828"/>
            <a:ext cx="3885416" cy="35206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E5C5D"/>
              </a:buClr>
              <a:buSzPts val="1600"/>
              <a:buFont typeface="Calibri"/>
              <a:buNone/>
            </a:pPr>
            <a:r>
              <a:rPr lang="es-ES" sz="1600" b="0" i="0" u="none" strike="noStrike" cap="none">
                <a:solidFill>
                  <a:srgbClr val="5E5C5D"/>
                </a:solidFill>
                <a:latin typeface="Calibri"/>
                <a:ea typeface="Calibri"/>
                <a:cs typeface="Calibri"/>
                <a:sym typeface="Calibri"/>
              </a:rPr>
              <a:t>Se </a:t>
            </a:r>
            <a:r>
              <a:rPr lang="es-ES" sz="1600">
                <a:solidFill>
                  <a:srgbClr val="5E5C5D"/>
                </a:solidFill>
                <a:latin typeface="Calibri"/>
                <a:ea typeface="Calibri"/>
                <a:cs typeface="Calibri"/>
                <a:sym typeface="Calibri"/>
              </a:rPr>
              <a:t>observó</a:t>
            </a:r>
            <a:r>
              <a:rPr lang="es-ES" sz="1600" b="0" i="0" u="none" strike="noStrike" cap="none">
                <a:solidFill>
                  <a:srgbClr val="5E5C5D"/>
                </a:solidFill>
                <a:latin typeface="Calibri"/>
                <a:ea typeface="Calibri"/>
                <a:cs typeface="Calibri"/>
                <a:sym typeface="Calibri"/>
              </a:rPr>
              <a:t> que las empresas como  SANIGGI S.A.S tenían la necesidad de digitalizar la documentación  ya que, la empresa ha generado enormes gastos económicos  en cuanto al papel que se utiliza usualmente, por otro lado, la organización de esta documentación se encuentra mal ubicada y esto conlleva al desorden.</a:t>
            </a:r>
            <a:endParaRPr sz="1600" b="0" i="0" u="none" strike="noStrike" cap="none">
              <a:solidFill>
                <a:srgbClr val="5E5C5D"/>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94" name="Google Shape;94;p17"/>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4</a:t>
            </a:r>
            <a:endParaRPr/>
          </a:p>
        </p:txBody>
      </p:sp>
      <p:pic>
        <p:nvPicPr>
          <p:cNvPr id="95" name="Google Shape;95;p1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96" name="Google Shape;96;p17"/>
          <p:cNvSpPr txBox="1"/>
          <p:nvPr/>
        </p:nvSpPr>
        <p:spPr>
          <a:xfrm>
            <a:off x="1042515" y="1180425"/>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97" name="Google Shape;97;p17"/>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98" name="Google Shape;98;p17"/>
          <p:cNvSpPr txBox="1"/>
          <p:nvPr/>
        </p:nvSpPr>
        <p:spPr>
          <a:xfrm>
            <a:off x="954675" y="1322475"/>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3F3F3F"/>
              </a:buClr>
              <a:buSzPts val="1600"/>
              <a:buFont typeface="Calibri"/>
              <a:buNone/>
            </a:pPr>
            <a:r>
              <a:rPr lang="es-ES" sz="1600" b="1" i="0" u="none" strike="noStrike" cap="none">
                <a:solidFill>
                  <a:srgbClr val="3F3F3F"/>
                </a:solidFill>
                <a:latin typeface="Calibri"/>
                <a:ea typeface="Calibri"/>
                <a:cs typeface="Calibri"/>
                <a:sym typeface="Calibri"/>
              </a:rPr>
              <a:t>SOS documental se implementara primeramente  en la empresa que sea seleccionado, en este caso SANIGGI S.A.S a la cual se le efectuará el sitio web, que </a:t>
            </a:r>
            <a:r>
              <a:rPr lang="es-ES" sz="1600" b="1">
                <a:solidFill>
                  <a:srgbClr val="3F3F3F"/>
                </a:solidFill>
                <a:latin typeface="Calibri"/>
                <a:ea typeface="Calibri"/>
                <a:cs typeface="Calibri"/>
                <a:sym typeface="Calibri"/>
              </a:rPr>
              <a:t>significa</a:t>
            </a:r>
            <a:r>
              <a:rPr lang="es-ES" sz="1600" b="1" i="0" u="none" strike="noStrike" cap="none">
                <a:solidFill>
                  <a:srgbClr val="3F3F3F"/>
                </a:solidFill>
                <a:latin typeface="Calibri"/>
                <a:ea typeface="Calibri"/>
                <a:cs typeface="Calibri"/>
                <a:sym typeface="Calibri"/>
              </a:rPr>
              <a:t> una optimización documental; la cual permitirá satisfacer la necesidad de clientes en cuanto al uso de la documentación física, el cual </a:t>
            </a:r>
            <a:r>
              <a:rPr lang="es-ES" sz="1600" b="1">
                <a:solidFill>
                  <a:srgbClr val="3F3F3F"/>
                </a:solidFill>
                <a:latin typeface="Calibri"/>
                <a:ea typeface="Calibri"/>
                <a:cs typeface="Calibri"/>
                <a:sym typeface="Calibri"/>
              </a:rPr>
              <a:t>posibilitará</a:t>
            </a:r>
            <a:r>
              <a:rPr lang="es-ES" sz="1600" b="1" i="0" u="none" strike="noStrike" cap="none">
                <a:solidFill>
                  <a:srgbClr val="3F3F3F"/>
                </a:solidFill>
                <a:latin typeface="Calibri"/>
                <a:ea typeface="Calibri"/>
                <a:cs typeface="Calibri"/>
                <a:sym typeface="Calibri"/>
              </a:rPr>
              <a:t>:</a:t>
            </a:r>
            <a:endParaRPr/>
          </a:p>
          <a:p>
            <a:pPr marL="285750" marR="0" lvl="0" indent="-285750" algn="l" rtl="0">
              <a:lnSpc>
                <a:spcPct val="100000"/>
              </a:lnSpc>
              <a:spcBef>
                <a:spcPts val="0"/>
              </a:spcBef>
              <a:spcAft>
                <a:spcPts val="0"/>
              </a:spcAft>
              <a:buClr>
                <a:srgbClr val="3F3F3F"/>
              </a:buClr>
              <a:buSzPts val="1600"/>
              <a:buFont typeface="Arial"/>
              <a:buChar char="•"/>
            </a:pPr>
            <a:r>
              <a:rPr lang="es-ES" sz="1600" b="1" i="0" u="none" strike="noStrike" cap="none">
                <a:solidFill>
                  <a:srgbClr val="3F3F3F"/>
                </a:solidFill>
                <a:latin typeface="Calibri"/>
                <a:ea typeface="Calibri"/>
                <a:cs typeface="Calibri"/>
                <a:sym typeface="Calibri"/>
              </a:rPr>
              <a:t>mejor manejo de la documentación</a:t>
            </a:r>
            <a:endParaRPr/>
          </a:p>
          <a:p>
            <a:pPr marL="285750" marR="0" lvl="0" indent="-285750" algn="l" rtl="0">
              <a:lnSpc>
                <a:spcPct val="100000"/>
              </a:lnSpc>
              <a:spcBef>
                <a:spcPts val="0"/>
              </a:spcBef>
              <a:spcAft>
                <a:spcPts val="0"/>
              </a:spcAft>
              <a:buClr>
                <a:srgbClr val="3F3F3F"/>
              </a:buClr>
              <a:buSzPts val="1600"/>
              <a:buFont typeface="Arial"/>
              <a:buChar char="•"/>
            </a:pPr>
            <a:r>
              <a:rPr lang="es-ES" sz="1600" b="1" i="0" u="none" strike="noStrike" cap="none">
                <a:solidFill>
                  <a:srgbClr val="3F3F3F"/>
                </a:solidFill>
                <a:latin typeface="Calibri"/>
                <a:ea typeface="Calibri"/>
                <a:cs typeface="Calibri"/>
                <a:sym typeface="Calibri"/>
              </a:rPr>
              <a:t>Aumento en la productividad gracias a acceso rápido de la documentación y la plataforma</a:t>
            </a:r>
            <a:endParaRPr/>
          </a:p>
          <a:p>
            <a:pPr marL="285750" marR="0" lvl="0" indent="-285750" algn="l" rtl="0">
              <a:lnSpc>
                <a:spcPct val="100000"/>
              </a:lnSpc>
              <a:spcBef>
                <a:spcPts val="0"/>
              </a:spcBef>
              <a:spcAft>
                <a:spcPts val="0"/>
              </a:spcAft>
              <a:buClr>
                <a:srgbClr val="3F3F3F"/>
              </a:buClr>
              <a:buSzPts val="1600"/>
              <a:buFont typeface="Arial"/>
              <a:buChar char="•"/>
            </a:pPr>
            <a:r>
              <a:rPr lang="es-ES" sz="1600" b="1" i="0" u="none" strike="noStrike" cap="none">
                <a:solidFill>
                  <a:srgbClr val="3F3F3F"/>
                </a:solidFill>
                <a:latin typeface="Calibri"/>
                <a:ea typeface="Calibri"/>
                <a:cs typeface="Calibri"/>
                <a:sym typeface="Calibri"/>
              </a:rPr>
              <a:t>Mayor control y seguimiento de la documentación.</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95959"/>
              </a:solidFill>
              <a:latin typeface="Calibri"/>
              <a:ea typeface="Calibri"/>
              <a:cs typeface="Calibri"/>
              <a:sym typeface="Calibri"/>
            </a:endParaRPr>
          </a:p>
        </p:txBody>
      </p:sp>
      <p:pic>
        <p:nvPicPr>
          <p:cNvPr id="99" name="Google Shape;99;p1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00" name="Google Shape;100;p17"/>
          <p:cNvPicPr preferRelativeResize="0"/>
          <p:nvPr/>
        </p:nvPicPr>
        <p:blipFill rotWithShape="1">
          <a:blip r:embed="rId5">
            <a:alphaModFix/>
          </a:blip>
          <a:srcRect/>
          <a:stretch/>
        </p:blipFill>
        <p:spPr>
          <a:xfrm>
            <a:off x="5847210" y="3387847"/>
            <a:ext cx="2148196" cy="15802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106" name="Google Shape;106;p1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5</a:t>
            </a:r>
            <a:endParaRPr sz="1800" b="1" i="0" u="none" strike="noStrike" cap="none">
              <a:solidFill>
                <a:srgbClr val="E8E6E8"/>
              </a:solidFill>
              <a:latin typeface="Calibri"/>
              <a:ea typeface="Calibri"/>
              <a:cs typeface="Calibri"/>
              <a:sym typeface="Calibri"/>
            </a:endParaRPr>
          </a:p>
        </p:txBody>
      </p:sp>
      <p:pic>
        <p:nvPicPr>
          <p:cNvPr id="107" name="Google Shape;107;p18"/>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08" name="Google Shape;108;p18"/>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109" name="Google Shape;109;p18"/>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110" name="Google Shape;110;p18"/>
          <p:cNvSpPr txBox="1"/>
          <p:nvPr/>
        </p:nvSpPr>
        <p:spPr>
          <a:xfrm>
            <a:off x="1518478" y="2100810"/>
            <a:ext cx="5679764" cy="238577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400"/>
              <a:buFont typeface="Calibri"/>
              <a:buNone/>
            </a:pPr>
            <a:r>
              <a:rPr lang="es-ES" sz="1400" b="1" i="0" u="none" strike="noStrike" cap="none">
                <a:solidFill>
                  <a:srgbClr val="3F3F3F"/>
                </a:solidFill>
                <a:latin typeface="Calibri"/>
                <a:ea typeface="Calibri"/>
                <a:cs typeface="Calibri"/>
                <a:sym typeface="Calibri"/>
              </a:rPr>
              <a:t>Para realizar esta plataforma se hará una recolección de los documentos que se implementara en el sitio web, este tendrá un inicio de sesión que permitirá un mejor acceso ordenado y seguro; el inicio de sesión estará conectado a una base de datos que </a:t>
            </a:r>
            <a:r>
              <a:rPr lang="es-ES" b="1">
                <a:solidFill>
                  <a:srgbClr val="3F3F3F"/>
                </a:solidFill>
                <a:latin typeface="Calibri"/>
                <a:ea typeface="Calibri"/>
                <a:cs typeface="Calibri"/>
                <a:sym typeface="Calibri"/>
              </a:rPr>
              <a:t>verifica</a:t>
            </a:r>
            <a:r>
              <a:rPr lang="es-ES" sz="1400" b="1" i="0" u="none" strike="noStrike" cap="none">
                <a:solidFill>
                  <a:srgbClr val="3F3F3F"/>
                </a:solidFill>
                <a:latin typeface="Calibri"/>
                <a:ea typeface="Calibri"/>
                <a:cs typeface="Calibri"/>
                <a:sym typeface="Calibri"/>
              </a:rPr>
              <a:t> si esta en este y así poder acceder a los documentos que se requieran.</a:t>
            </a:r>
            <a:endParaRPr sz="1400" b="1" i="0" u="none" strike="noStrike" cap="none">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95959"/>
              </a:solidFill>
              <a:latin typeface="Calibri"/>
              <a:ea typeface="Calibri"/>
              <a:cs typeface="Calibri"/>
              <a:sym typeface="Calibri"/>
            </a:endParaRPr>
          </a:p>
        </p:txBody>
      </p:sp>
      <p:pic>
        <p:nvPicPr>
          <p:cNvPr id="111" name="Google Shape;111;p18"/>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12" name="Google Shape;112;p18"/>
          <p:cNvPicPr preferRelativeResize="0"/>
          <p:nvPr/>
        </p:nvPicPr>
        <p:blipFill rotWithShape="1">
          <a:blip r:embed="rId5">
            <a:alphaModFix/>
          </a:blip>
          <a:srcRect/>
          <a:stretch/>
        </p:blipFill>
        <p:spPr>
          <a:xfrm>
            <a:off x="3403405" y="3453216"/>
            <a:ext cx="1668326" cy="1347597"/>
          </a:xfrm>
          <a:prstGeom prst="rect">
            <a:avLst/>
          </a:prstGeom>
          <a:noFill/>
          <a:ln>
            <a:noFill/>
          </a:ln>
        </p:spPr>
      </p:pic>
    </p:spTree>
  </p:cSld>
  <p:clrMapOvr>
    <a:masterClrMapping/>
  </p:clrMapOvr>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extLst>
    <a:ext uri="{05A4C25C-085E-4340-85A3-A5531E510DB2}">
      <thm15:themeFamily xmlns:thm15="http://schemas.microsoft.com/office/thememl/2012/main" name="Formato_Plantilla_PowerPoint_SENA_2017" id="{E5E841FA-E3E0-409C-95D0-0C45CC86131A}" vid="{C3DA87A5-E895-49CD-B2C5-5D3654A4A605}"/>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Formato_Plantilla_PowerPoint_SENA_2017</Template>
  <TotalTime>114</TotalTime>
  <Words>710</Words>
  <Application>Microsoft Office PowerPoint</Application>
  <PresentationFormat>Presentación en pantalla (16:9)</PresentationFormat>
  <Paragraphs>107</Paragraphs>
  <Slides>39</Slides>
  <Notes>39</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39</vt:i4>
      </vt:variant>
    </vt:vector>
  </HeadingPairs>
  <TitlesOfParts>
    <vt:vector size="42" baseType="lpstr">
      <vt:lpstr>Arial</vt:lpstr>
      <vt:lpstr>Calibri</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Rikko</dc:creator>
  <cp:lastModifiedBy>Andres Rikko</cp:lastModifiedBy>
  <cp:revision>11</cp:revision>
  <dcterms:modified xsi:type="dcterms:W3CDTF">2019-03-30T00:52:16Z</dcterms:modified>
</cp:coreProperties>
</file>